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3" r:id="rId5"/>
    <p:sldId id="259" r:id="rId6"/>
    <p:sldId id="260"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55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9DCFAEB-4C2A-4519-8D0B-A33665ED9941}" type="datetimeFigureOut">
              <a:rPr lang="en-US" smtClean="0"/>
              <a:pPr/>
              <a:t>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DCFAEB-4C2A-4519-8D0B-A33665ED9941}" type="datetimeFigureOut">
              <a:rPr lang="en-US" smtClean="0"/>
              <a:pPr/>
              <a:t>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DCFAEB-4C2A-4519-8D0B-A33665ED9941}" type="datetimeFigureOut">
              <a:rPr lang="en-US" smtClean="0"/>
              <a:pPr/>
              <a:t>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DCFAEB-4C2A-4519-8D0B-A33665ED9941}" type="datetimeFigureOut">
              <a:rPr lang="en-US" smtClean="0"/>
              <a:pPr/>
              <a:t>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DCFAEB-4C2A-4519-8D0B-A33665ED9941}" type="datetimeFigureOut">
              <a:rPr lang="en-US" smtClean="0"/>
              <a:pPr/>
              <a:t>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9DCFAEB-4C2A-4519-8D0B-A33665ED9941}" type="datetimeFigureOut">
              <a:rPr lang="en-US" smtClean="0"/>
              <a:pPr/>
              <a:t>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9DCFAEB-4C2A-4519-8D0B-A33665ED9941}" type="datetimeFigureOut">
              <a:rPr lang="en-US" smtClean="0"/>
              <a:pPr/>
              <a:t>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9DCFAEB-4C2A-4519-8D0B-A33665ED9941}" type="datetimeFigureOut">
              <a:rPr lang="en-US" smtClean="0"/>
              <a:pPr/>
              <a:t>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DCFAEB-4C2A-4519-8D0B-A33665ED9941}" type="datetimeFigureOut">
              <a:rPr lang="en-US" smtClean="0"/>
              <a:pPr/>
              <a:t>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DCFAEB-4C2A-4519-8D0B-A33665ED9941}" type="datetimeFigureOut">
              <a:rPr lang="en-US" smtClean="0"/>
              <a:pPr/>
              <a:t>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DCFAEB-4C2A-4519-8D0B-A33665ED9941}" type="datetimeFigureOut">
              <a:rPr lang="en-US" smtClean="0"/>
              <a:pPr/>
              <a:t>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D1B35C-6E80-4E9D-AFAF-4BEE6A5FEF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DCFAEB-4C2A-4519-8D0B-A33665ED9941}" type="datetimeFigureOut">
              <a:rPr lang="en-US" smtClean="0"/>
              <a:pPr/>
              <a:t>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D1B35C-6E80-4E9D-AFAF-4BEE6A5FEF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freereading.ne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304800" y="250116"/>
            <a:ext cx="8458199" cy="6379284"/>
          </a:xfrm>
          <a:prstGeom prst="rect">
            <a:avLst/>
          </a:prstGeom>
          <a:noFill/>
          <a:ln w="9525">
            <a:noFill/>
            <a:miter lim="800000"/>
            <a:headEnd/>
            <a:tailEnd/>
          </a:ln>
        </p:spPr>
      </p:pic>
      <p:sp>
        <p:nvSpPr>
          <p:cNvPr id="2" name="Title 1"/>
          <p:cNvSpPr>
            <a:spLocks noGrp="1"/>
          </p:cNvSpPr>
          <p:nvPr>
            <p:ph type="ctrTitle"/>
          </p:nvPr>
        </p:nvSpPr>
        <p:spPr>
          <a:xfrm>
            <a:off x="457200" y="990600"/>
            <a:ext cx="7772400" cy="1470025"/>
          </a:xfrm>
        </p:spPr>
        <p:txBody>
          <a:bodyPr/>
          <a:lstStyle/>
          <a:p>
            <a:r>
              <a:rPr lang="en-US" dirty="0" smtClean="0"/>
              <a:t>IRT UPDATE</a:t>
            </a:r>
            <a:endParaRPr lang="en-US" dirty="0"/>
          </a:p>
        </p:txBody>
      </p:sp>
      <p:sp>
        <p:nvSpPr>
          <p:cNvPr id="3" name="Subtitle 2"/>
          <p:cNvSpPr>
            <a:spLocks noGrp="1"/>
          </p:cNvSpPr>
          <p:nvPr>
            <p:ph type="subTitle" idx="1"/>
          </p:nvPr>
        </p:nvSpPr>
        <p:spPr>
          <a:xfrm>
            <a:off x="1371600" y="2590800"/>
            <a:ext cx="6400800" cy="1752600"/>
          </a:xfrm>
        </p:spPr>
        <p:txBody>
          <a:bodyPr/>
          <a:lstStyle/>
          <a:p>
            <a:r>
              <a:rPr lang="en-US" dirty="0" smtClean="0"/>
              <a:t>Wednesday, January </a:t>
            </a:r>
            <a:r>
              <a:rPr lang="en-US" dirty="0" smtClean="0"/>
              <a:t>5, </a:t>
            </a:r>
            <a:r>
              <a:rPr lang="en-US" dirty="0" smtClean="0"/>
              <a:t>2011</a:t>
            </a:r>
            <a:endParaRPr lang="en-US" dirty="0"/>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solidFill>
                  <a:schemeClr val="bg1"/>
                </a:solidFill>
              </a:rPr>
              <a:t>TESTING UPDATES</a:t>
            </a:r>
            <a:endParaRPr lang="en-US" dirty="0">
              <a:solidFill>
                <a:schemeClr val="bg1"/>
              </a:solidFill>
            </a:endParaRPr>
          </a:p>
        </p:txBody>
      </p:sp>
      <p:sp>
        <p:nvSpPr>
          <p:cNvPr id="3" name="Content Placeholder 2"/>
          <p:cNvSpPr>
            <a:spLocks noGrp="1"/>
          </p:cNvSpPr>
          <p:nvPr>
            <p:ph idx="1"/>
          </p:nvPr>
        </p:nvSpPr>
        <p:spPr>
          <a:xfrm>
            <a:off x="457200" y="1524000"/>
            <a:ext cx="8229600" cy="4525963"/>
          </a:xfrm>
        </p:spPr>
        <p:style>
          <a:lnRef idx="2">
            <a:schemeClr val="accent4"/>
          </a:lnRef>
          <a:fillRef idx="1">
            <a:schemeClr val="lt1"/>
          </a:fillRef>
          <a:effectRef idx="0">
            <a:schemeClr val="accent4"/>
          </a:effectRef>
          <a:fontRef idx="minor">
            <a:schemeClr val="dk1"/>
          </a:fontRef>
        </p:style>
        <p:txBody>
          <a:bodyPr>
            <a:normAutofit fontScale="77500" lnSpcReduction="20000"/>
          </a:bodyPr>
          <a:lstStyle/>
          <a:p>
            <a:r>
              <a:rPr lang="en-US" dirty="0" err="1" smtClean="0"/>
              <a:t>CoGat</a:t>
            </a:r>
            <a:r>
              <a:rPr lang="en-US" dirty="0" smtClean="0"/>
              <a:t>—January 25 – 27, 2010</a:t>
            </a:r>
          </a:p>
          <a:p>
            <a:pPr lvl="1"/>
            <a:r>
              <a:rPr lang="en-US" dirty="0" smtClean="0"/>
              <a:t>Proctor Training (</a:t>
            </a:r>
            <a:r>
              <a:rPr lang="en-US" dirty="0" err="1" smtClean="0"/>
              <a:t>Wendland</a:t>
            </a:r>
            <a:r>
              <a:rPr lang="en-US" dirty="0" smtClean="0"/>
              <a:t>) – Jan. 5 (Today): 9:25 – 10:05; Location:  Slocum’s Room - 715</a:t>
            </a:r>
          </a:p>
          <a:p>
            <a:pPr lvl="1"/>
            <a:r>
              <a:rPr lang="en-US" dirty="0" smtClean="0"/>
              <a:t>Administrator Training (Ellis) – Jan 12—8:00 – 8:45</a:t>
            </a:r>
          </a:p>
          <a:p>
            <a:pPr lvl="1"/>
            <a:r>
              <a:rPr lang="en-US" dirty="0" smtClean="0"/>
              <a:t>Location:  TBA</a:t>
            </a:r>
          </a:p>
          <a:p>
            <a:pPr lvl="1">
              <a:buNone/>
            </a:pPr>
            <a:endParaRPr lang="en-US" dirty="0" smtClean="0"/>
          </a:p>
          <a:p>
            <a:r>
              <a:rPr lang="en-US" dirty="0" smtClean="0"/>
              <a:t>Benchmark Assessments</a:t>
            </a:r>
          </a:p>
          <a:p>
            <a:pPr lvl="1"/>
            <a:r>
              <a:rPr lang="en-US" dirty="0" smtClean="0"/>
              <a:t>Tentative Dates:  Feb. 1 – 2, 2010</a:t>
            </a:r>
          </a:p>
          <a:p>
            <a:pPr lvl="1"/>
            <a:r>
              <a:rPr lang="en-US" dirty="0" smtClean="0"/>
              <a:t>Grades 3 – 5</a:t>
            </a:r>
          </a:p>
          <a:p>
            <a:pPr lvl="1"/>
            <a:r>
              <a:rPr lang="en-US" dirty="0" smtClean="0"/>
              <a:t>Do not give the last BD Reading assessment for quarter 2</a:t>
            </a:r>
          </a:p>
          <a:p>
            <a:pPr lvl="1"/>
            <a:r>
              <a:rPr lang="en-US" dirty="0" smtClean="0"/>
              <a:t>Give all math BD assessments, Math Benchmark will be extra</a:t>
            </a:r>
          </a:p>
          <a:p>
            <a:pPr lvl="1"/>
            <a:r>
              <a:rPr lang="en-US" dirty="0" smtClean="0"/>
              <a:t>More information will be provided as it is received from C &amp; 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72656" t="70426" r="21094" b="22916"/>
          <a:stretch>
            <a:fillRect/>
          </a:stretch>
        </p:blipFill>
        <p:spPr bwMode="auto">
          <a:xfrm>
            <a:off x="5367176" y="76200"/>
            <a:ext cx="3624424" cy="2895600"/>
          </a:xfrm>
          <a:prstGeom prst="rect">
            <a:avLst/>
          </a:prstGeom>
          <a:noFill/>
          <a:ln w="9525">
            <a:noFill/>
            <a:miter lim="800000"/>
            <a:headEnd/>
            <a:tailEnd/>
          </a:ln>
        </p:spPr>
      </p:pic>
      <p:sp>
        <p:nvSpPr>
          <p:cNvPr id="2" name="Title 1"/>
          <p:cNvSpPr>
            <a:spLocks noGrp="1"/>
          </p:cNvSpPr>
          <p:nvPr>
            <p:ph type="title"/>
          </p:nvPr>
        </p:nvSpPr>
        <p:spPr>
          <a:xfrm>
            <a:off x="-838200" y="304800"/>
            <a:ext cx="8229600" cy="1143000"/>
          </a:xfrm>
        </p:spPr>
        <p:txBody>
          <a:bodyPr/>
          <a:lstStyle/>
          <a:p>
            <a:r>
              <a:rPr lang="en-US" dirty="0" smtClean="0"/>
              <a:t>MATH </a:t>
            </a:r>
            <a:r>
              <a:rPr lang="en-US" dirty="0" smtClean="0"/>
              <a:t>UPDATES</a:t>
            </a:r>
            <a:endParaRPr lang="en-US" dirty="0"/>
          </a:p>
        </p:txBody>
      </p:sp>
      <p:sp>
        <p:nvSpPr>
          <p:cNvPr id="3" name="Content Placeholder 2"/>
          <p:cNvSpPr>
            <a:spLocks noGrp="1"/>
          </p:cNvSpPr>
          <p:nvPr>
            <p:ph idx="1"/>
          </p:nvPr>
        </p:nvSpPr>
        <p:spPr>
          <a:xfrm>
            <a:off x="76200" y="2438400"/>
            <a:ext cx="8229600" cy="4525963"/>
          </a:xfrm>
        </p:spPr>
        <p:txBody>
          <a:bodyPr/>
          <a:lstStyle/>
          <a:p>
            <a:r>
              <a:rPr lang="en-US" dirty="0" err="1" smtClean="0"/>
              <a:t>Sioping</a:t>
            </a:r>
            <a:r>
              <a:rPr lang="en-US" dirty="0" smtClean="0"/>
              <a:t> Math Lessons</a:t>
            </a:r>
          </a:p>
          <a:p>
            <a:pPr lvl="1"/>
            <a:r>
              <a:rPr lang="en-US" dirty="0" smtClean="0"/>
              <a:t>2</a:t>
            </a:r>
            <a:r>
              <a:rPr lang="en-US" baseline="30000" dirty="0" smtClean="0"/>
              <a:t>nd</a:t>
            </a:r>
            <a:r>
              <a:rPr lang="en-US" dirty="0" smtClean="0"/>
              <a:t> quarter has 5 lessons for 3</a:t>
            </a:r>
            <a:r>
              <a:rPr lang="en-US" baseline="30000" dirty="0" smtClean="0"/>
              <a:t>rd</a:t>
            </a:r>
            <a:r>
              <a:rPr lang="en-US" dirty="0" smtClean="0"/>
              <a:t>, 4</a:t>
            </a:r>
            <a:r>
              <a:rPr lang="en-US" baseline="30000" dirty="0" smtClean="0"/>
              <a:t>th</a:t>
            </a:r>
            <a:r>
              <a:rPr lang="en-US" dirty="0" smtClean="0"/>
              <a:t>, and 5</a:t>
            </a:r>
            <a:r>
              <a:rPr lang="en-US" baseline="30000" dirty="0" smtClean="0"/>
              <a:t>th</a:t>
            </a:r>
            <a:r>
              <a:rPr lang="en-US" dirty="0" smtClean="0"/>
              <a:t> grades</a:t>
            </a:r>
          </a:p>
          <a:p>
            <a:pPr lvl="1"/>
            <a:r>
              <a:rPr lang="en-US" dirty="0" smtClean="0"/>
              <a:t>On C-MAPP, click on MATH, scroll down until you see the SIOP Man (blue man holding a key), click on INSTRUCTIONAL GUIDE, look in SUPPLEMENTAL DESCRIPTION, click on PowerPoint (5</a:t>
            </a:r>
            <a:r>
              <a:rPr lang="en-US" baseline="30000" dirty="0" smtClean="0"/>
              <a:t>th</a:t>
            </a:r>
            <a:r>
              <a:rPr lang="en-US" dirty="0" smtClean="0"/>
              <a:t> grade only), and HANDOUTS (3</a:t>
            </a:r>
            <a:r>
              <a:rPr lang="en-US" baseline="30000" dirty="0" smtClean="0"/>
              <a:t>rd</a:t>
            </a:r>
            <a:r>
              <a:rPr lang="en-US" dirty="0" smtClean="0"/>
              <a:t> and 4</a:t>
            </a:r>
            <a:r>
              <a:rPr lang="en-US" baseline="30000" dirty="0" smtClean="0"/>
              <a:t>th</a:t>
            </a:r>
            <a:r>
              <a:rPr lang="en-US" dirty="0" smtClean="0"/>
              <a:t>) </a:t>
            </a:r>
            <a:endParaRPr lang="en-US" dirty="0" smtClean="0"/>
          </a:p>
          <a:p>
            <a:r>
              <a:rPr lang="en-US" dirty="0" smtClean="0"/>
              <a:t>SIOP school expert—Antonia </a:t>
            </a:r>
            <a:r>
              <a:rPr lang="en-US" dirty="0" err="1" smtClean="0"/>
              <a:t>Beh</a:t>
            </a:r>
            <a:endParaRPr lang="en-US" dirty="0" smtClean="0"/>
          </a:p>
          <a:p>
            <a:pPr lvl="1"/>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alpha val="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MATH </a:t>
            </a:r>
            <a:r>
              <a:rPr lang="en-US" dirty="0" smtClean="0"/>
              <a:t>UPDATES</a:t>
            </a:r>
            <a:endParaRPr lang="en-US" dirty="0"/>
          </a:p>
        </p:txBody>
      </p:sp>
      <p:sp>
        <p:nvSpPr>
          <p:cNvPr id="3" name="Content Placeholder 2"/>
          <p:cNvSpPr>
            <a:spLocks noGrp="1"/>
          </p:cNvSpPr>
          <p:nvPr>
            <p:ph idx="1"/>
          </p:nvPr>
        </p:nvSpPr>
        <p:spPr>
          <a:xfrm>
            <a:off x="457200" y="1036637"/>
            <a:ext cx="8229600" cy="4525963"/>
          </a:xfrm>
        </p:spPr>
        <p:txBody>
          <a:bodyPr>
            <a:noAutofit/>
          </a:bodyPr>
          <a:lstStyle/>
          <a:p>
            <a:pPr>
              <a:buNone/>
            </a:pPr>
            <a:r>
              <a:rPr lang="en-US" sz="1800" b="1" u="sng" dirty="0" smtClean="0"/>
              <a:t>TI-10 </a:t>
            </a:r>
            <a:r>
              <a:rPr lang="en-US" sz="1800" b="1" u="sng" dirty="0" smtClean="0"/>
              <a:t>Calculator   (K-2</a:t>
            </a:r>
            <a:r>
              <a:rPr lang="en-US" sz="1800" b="1" u="sng" dirty="0" smtClean="0"/>
              <a:t>)</a:t>
            </a:r>
            <a:r>
              <a:rPr lang="en-US" sz="1800" dirty="0" smtClean="0"/>
              <a:t>       </a:t>
            </a:r>
          </a:p>
          <a:p>
            <a:pPr>
              <a:buNone/>
            </a:pPr>
            <a:r>
              <a:rPr lang="en-US" sz="1800" dirty="0" smtClean="0"/>
              <a:t>February 25, 2011       1:00-4:00         Project Enlightenment    SRN#116864306     </a:t>
            </a:r>
          </a:p>
          <a:p>
            <a:pPr>
              <a:buNone/>
            </a:pPr>
            <a:r>
              <a:rPr lang="en-US" sz="1800" dirty="0" smtClean="0"/>
              <a:t> </a:t>
            </a:r>
          </a:p>
          <a:p>
            <a:pPr>
              <a:buNone/>
            </a:pPr>
            <a:r>
              <a:rPr lang="en-US" sz="1800" b="1" u="sng" dirty="0" smtClean="0"/>
              <a:t>TI-15 Calculator   (3-5</a:t>
            </a:r>
            <a:r>
              <a:rPr lang="en-US" sz="1800" b="1" u="sng" dirty="0" smtClean="0"/>
              <a:t>)</a:t>
            </a:r>
            <a:endParaRPr lang="en-US" sz="1800" dirty="0" smtClean="0"/>
          </a:p>
          <a:p>
            <a:pPr>
              <a:buNone/>
            </a:pPr>
            <a:r>
              <a:rPr lang="en-US" sz="1800" dirty="0" smtClean="0"/>
              <a:t>February 25, 2011       1:00-4:00         Project Enlightenment    SRN#116864206      </a:t>
            </a:r>
          </a:p>
          <a:p>
            <a:pPr>
              <a:buNone/>
            </a:pPr>
            <a:r>
              <a:rPr lang="en-US" sz="1800" dirty="0" smtClean="0"/>
              <a:t>  </a:t>
            </a:r>
          </a:p>
          <a:p>
            <a:pPr>
              <a:buNone/>
            </a:pPr>
            <a:r>
              <a:rPr lang="en-US" sz="1800" dirty="0" smtClean="0"/>
              <a:t> </a:t>
            </a:r>
            <a:r>
              <a:rPr lang="en-US" sz="1800" b="1" u="sng" dirty="0" smtClean="0"/>
              <a:t>Supporting </a:t>
            </a:r>
            <a:r>
              <a:rPr lang="en-US" sz="1800" b="1" u="sng" dirty="0" smtClean="0"/>
              <a:t>Math Talk II (K-5) -NEW COURSE!</a:t>
            </a:r>
            <a:r>
              <a:rPr lang="en-US" sz="1800" dirty="0" smtClean="0"/>
              <a:t>  </a:t>
            </a:r>
          </a:p>
          <a:p>
            <a:pPr marL="0" indent="0">
              <a:buNone/>
            </a:pPr>
            <a:r>
              <a:rPr lang="en-US" sz="1800" dirty="0" smtClean="0"/>
              <a:t>Supporting Math Talk II will continue conversations from Math Talk I. Supporting Math Talk I is not a prerequisite for this course. All teachers are welcome to attend: those new to math talk and those looking for additional support. Participants will attend one half day or afterschool session. </a:t>
            </a:r>
          </a:p>
          <a:p>
            <a:pPr>
              <a:buNone/>
            </a:pPr>
            <a:r>
              <a:rPr lang="en-US" sz="1800" dirty="0" smtClean="0"/>
              <a:t> </a:t>
            </a:r>
          </a:p>
          <a:p>
            <a:pPr>
              <a:buNone/>
            </a:pPr>
            <a:r>
              <a:rPr lang="en-US" sz="1800" b="1" u="sng" dirty="0" smtClean="0"/>
              <a:t>Supporting Math Talk II  (K-5)</a:t>
            </a:r>
            <a:endParaRPr lang="en-US" sz="1800" dirty="0" smtClean="0"/>
          </a:p>
          <a:p>
            <a:pPr>
              <a:buNone/>
            </a:pPr>
            <a:r>
              <a:rPr lang="en-US" sz="1800" dirty="0" smtClean="0"/>
              <a:t>January 7</a:t>
            </a:r>
            <a:r>
              <a:rPr lang="en-US" sz="1800" baseline="30000" dirty="0" smtClean="0"/>
              <a:t>th</a:t>
            </a:r>
            <a:r>
              <a:rPr lang="en-US" sz="1800" dirty="0" smtClean="0"/>
              <a:t>                     1:00-4:15        Project Enlightenment   SRN#  115770108</a:t>
            </a:r>
          </a:p>
          <a:p>
            <a:pPr>
              <a:buNone/>
            </a:pPr>
            <a:r>
              <a:rPr lang="en-US" sz="1800" dirty="0" smtClean="0"/>
              <a:t>January 27</a:t>
            </a:r>
            <a:r>
              <a:rPr lang="en-US" sz="1800" baseline="30000" dirty="0" smtClean="0"/>
              <a:t>th</a:t>
            </a:r>
            <a:r>
              <a:rPr lang="en-US" sz="1800" dirty="0" smtClean="0"/>
              <a:t>                   1:00-4:15        Project Enlightenment   SRN#   115770109</a:t>
            </a:r>
          </a:p>
          <a:p>
            <a:pPr>
              <a:buNone/>
            </a:pPr>
            <a:r>
              <a:rPr lang="en-US" sz="1800" dirty="0" smtClean="0"/>
              <a:t>February 8, 2011         1:00-4:15         Project Enlightenment    SRN#115770103    </a:t>
            </a:r>
          </a:p>
          <a:p>
            <a:pPr lvl="1"/>
            <a:endParaRPr lang="en-US" sz="1200" dirty="0"/>
          </a:p>
        </p:txBody>
      </p:sp>
      <p:pic>
        <p:nvPicPr>
          <p:cNvPr id="4098" name="Picture 2"/>
          <p:cNvPicPr>
            <a:picLocks noChangeAspect="1" noChangeArrowheads="1"/>
          </p:cNvPicPr>
          <p:nvPr/>
        </p:nvPicPr>
        <p:blipFill>
          <a:blip r:embed="rId2" cstate="print"/>
          <a:srcRect/>
          <a:stretch>
            <a:fillRect/>
          </a:stretch>
        </p:blipFill>
        <p:spPr bwMode="auto">
          <a:xfrm>
            <a:off x="0" y="6477000"/>
            <a:ext cx="1238250" cy="38100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a:stretch>
            <a:fillRect/>
          </a:stretch>
        </p:blipFill>
        <p:spPr bwMode="auto">
          <a:xfrm>
            <a:off x="1219200" y="6477000"/>
            <a:ext cx="1238250" cy="381000"/>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a:stretch>
            <a:fillRect/>
          </a:stretch>
        </p:blipFill>
        <p:spPr bwMode="auto">
          <a:xfrm>
            <a:off x="2438400" y="6477000"/>
            <a:ext cx="1238250" cy="381000"/>
          </a:xfrm>
          <a:prstGeom prst="rect">
            <a:avLst/>
          </a:prstGeom>
          <a:noFill/>
          <a:ln w="9525">
            <a:noFill/>
            <a:miter lim="800000"/>
            <a:headEnd/>
            <a:tailEnd/>
          </a:ln>
        </p:spPr>
      </p:pic>
      <p:pic>
        <p:nvPicPr>
          <p:cNvPr id="7" name="Picture 2"/>
          <p:cNvPicPr>
            <a:picLocks noChangeAspect="1" noChangeArrowheads="1"/>
          </p:cNvPicPr>
          <p:nvPr/>
        </p:nvPicPr>
        <p:blipFill>
          <a:blip r:embed="rId2" cstate="print"/>
          <a:srcRect/>
          <a:stretch>
            <a:fillRect/>
          </a:stretch>
        </p:blipFill>
        <p:spPr bwMode="auto">
          <a:xfrm>
            <a:off x="3657600" y="6477000"/>
            <a:ext cx="1238250" cy="381000"/>
          </a:xfrm>
          <a:prstGeom prst="rect">
            <a:avLst/>
          </a:prstGeom>
          <a:noFill/>
          <a:ln w="9525">
            <a:noFill/>
            <a:miter lim="800000"/>
            <a:headEnd/>
            <a:tailEnd/>
          </a:ln>
        </p:spPr>
      </p:pic>
      <p:pic>
        <p:nvPicPr>
          <p:cNvPr id="8" name="Picture 2"/>
          <p:cNvPicPr>
            <a:picLocks noChangeAspect="1" noChangeArrowheads="1"/>
          </p:cNvPicPr>
          <p:nvPr/>
        </p:nvPicPr>
        <p:blipFill>
          <a:blip r:embed="rId2" cstate="print"/>
          <a:srcRect/>
          <a:stretch>
            <a:fillRect/>
          </a:stretch>
        </p:blipFill>
        <p:spPr bwMode="auto">
          <a:xfrm>
            <a:off x="4876800" y="6477000"/>
            <a:ext cx="1238250" cy="381000"/>
          </a:xfrm>
          <a:prstGeom prst="rect">
            <a:avLst/>
          </a:prstGeom>
          <a:noFill/>
          <a:ln w="9525">
            <a:noFill/>
            <a:miter lim="800000"/>
            <a:headEnd/>
            <a:tailEnd/>
          </a:ln>
        </p:spPr>
      </p:pic>
      <p:pic>
        <p:nvPicPr>
          <p:cNvPr id="9" name="Picture 2"/>
          <p:cNvPicPr>
            <a:picLocks noChangeAspect="1" noChangeArrowheads="1"/>
          </p:cNvPicPr>
          <p:nvPr/>
        </p:nvPicPr>
        <p:blipFill>
          <a:blip r:embed="rId2" cstate="print"/>
          <a:srcRect/>
          <a:stretch>
            <a:fillRect/>
          </a:stretch>
        </p:blipFill>
        <p:spPr bwMode="auto">
          <a:xfrm>
            <a:off x="6096000" y="6477000"/>
            <a:ext cx="1238250" cy="381000"/>
          </a:xfrm>
          <a:prstGeom prst="rect">
            <a:avLst/>
          </a:prstGeom>
          <a:noFill/>
          <a:ln w="9525">
            <a:noFill/>
            <a:miter lim="800000"/>
            <a:headEnd/>
            <a:tailEnd/>
          </a:ln>
        </p:spPr>
      </p:pic>
      <p:pic>
        <p:nvPicPr>
          <p:cNvPr id="10" name="Picture 2"/>
          <p:cNvPicPr>
            <a:picLocks noChangeAspect="1" noChangeArrowheads="1"/>
          </p:cNvPicPr>
          <p:nvPr/>
        </p:nvPicPr>
        <p:blipFill>
          <a:blip r:embed="rId2" cstate="print"/>
          <a:srcRect/>
          <a:stretch>
            <a:fillRect/>
          </a:stretch>
        </p:blipFill>
        <p:spPr bwMode="auto">
          <a:xfrm>
            <a:off x="7315200" y="6477000"/>
            <a:ext cx="1238250" cy="381000"/>
          </a:xfrm>
          <a:prstGeom prst="rect">
            <a:avLst/>
          </a:prstGeom>
          <a:noFill/>
          <a:ln w="9525">
            <a:noFill/>
            <a:miter lim="800000"/>
            <a:headEnd/>
            <a:tailEnd/>
          </a:ln>
        </p:spPr>
      </p:pic>
      <p:pic>
        <p:nvPicPr>
          <p:cNvPr id="11" name="Picture 2"/>
          <p:cNvPicPr>
            <a:picLocks noChangeAspect="1" noChangeArrowheads="1"/>
          </p:cNvPicPr>
          <p:nvPr/>
        </p:nvPicPr>
        <p:blipFill>
          <a:blip r:embed="rId2" cstate="print"/>
          <a:srcRect/>
          <a:stretch>
            <a:fillRect/>
          </a:stretch>
        </p:blipFill>
        <p:spPr bwMode="auto">
          <a:xfrm>
            <a:off x="8534400" y="6477000"/>
            <a:ext cx="609600" cy="38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LITERACY UPDATE</a:t>
            </a:r>
            <a:endParaRPr lang="en-US" dirty="0"/>
          </a:p>
        </p:txBody>
      </p:sp>
      <p:sp>
        <p:nvSpPr>
          <p:cNvPr id="3" name="Content Placeholder 2"/>
          <p:cNvSpPr>
            <a:spLocks noGrp="1"/>
          </p:cNvSpPr>
          <p:nvPr>
            <p:ph idx="1"/>
          </p:nvPr>
        </p:nvSpPr>
        <p:spPr>
          <a:xfrm>
            <a:off x="457200" y="1600200"/>
            <a:ext cx="6096000" cy="4525963"/>
          </a:xfrm>
        </p:spPr>
        <p:txBody>
          <a:bodyPr>
            <a:normAutofit fontScale="92500" lnSpcReduction="20000"/>
          </a:bodyPr>
          <a:lstStyle/>
          <a:p>
            <a:r>
              <a:rPr lang="en-US" sz="3600" dirty="0" smtClean="0"/>
              <a:t>Recommended Website</a:t>
            </a:r>
          </a:p>
          <a:p>
            <a:pPr lvl="1"/>
            <a:r>
              <a:rPr lang="en-US" sz="3200" dirty="0" smtClean="0">
                <a:hlinkClick r:id="rId2"/>
              </a:rPr>
              <a:t>www.freereading.net</a:t>
            </a:r>
            <a:r>
              <a:rPr lang="en-US" sz="3200" dirty="0" smtClean="0"/>
              <a:t> --Web site with a lot of resources (lessons for each strand, teachers can post lessons, etc.)</a:t>
            </a:r>
          </a:p>
          <a:p>
            <a:r>
              <a:rPr lang="en-US" sz="3600" dirty="0" smtClean="0"/>
              <a:t>Need/want more reading credits?</a:t>
            </a:r>
          </a:p>
          <a:p>
            <a:pPr lvl="1"/>
            <a:r>
              <a:rPr lang="en-US" sz="3200" dirty="0" smtClean="0"/>
              <a:t>GEN: Investigating the Science of </a:t>
            </a:r>
            <a:r>
              <a:rPr lang="en-US" sz="3200" dirty="0" smtClean="0"/>
              <a:t>Reading</a:t>
            </a:r>
          </a:p>
          <a:p>
            <a:pPr lvl="1"/>
            <a:r>
              <a:rPr lang="en-US" sz="3200" dirty="0" smtClean="0"/>
              <a:t>2.0 Reading CEUs</a:t>
            </a:r>
            <a:endParaRPr lang="en-US" sz="3200" dirty="0"/>
          </a:p>
        </p:txBody>
      </p:sp>
      <p:pic>
        <p:nvPicPr>
          <p:cNvPr id="5122" name="Picture 2"/>
          <p:cNvPicPr>
            <a:picLocks noChangeAspect="1" noChangeArrowheads="1"/>
          </p:cNvPicPr>
          <p:nvPr/>
        </p:nvPicPr>
        <p:blipFill>
          <a:blip r:embed="rId3" cstate="print"/>
          <a:srcRect l="30952" r="38095"/>
          <a:stretch>
            <a:fillRect/>
          </a:stretch>
        </p:blipFill>
        <p:spPr bwMode="auto">
          <a:xfrm>
            <a:off x="6934200" y="0"/>
            <a:ext cx="2133600" cy="67642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UPDATES</a:t>
            </a:r>
            <a:endParaRPr lang="en-US" dirty="0"/>
          </a:p>
        </p:txBody>
      </p:sp>
      <p:sp>
        <p:nvSpPr>
          <p:cNvPr id="3" name="Content Placeholder 2"/>
          <p:cNvSpPr>
            <a:spLocks noGrp="1"/>
          </p:cNvSpPr>
          <p:nvPr>
            <p:ph idx="1"/>
          </p:nvPr>
        </p:nvSpPr>
        <p:spPr/>
        <p:txBody>
          <a:bodyPr/>
          <a:lstStyle/>
          <a:p>
            <a:pPr>
              <a:buNone/>
            </a:pPr>
            <a:r>
              <a:rPr lang="en-US" dirty="0" smtClean="0"/>
              <a:t>SCIENCE KIT RE-FILL ORDERS</a:t>
            </a:r>
          </a:p>
          <a:p>
            <a:pPr lvl="1"/>
            <a:r>
              <a:rPr lang="en-US" dirty="0" smtClean="0"/>
              <a:t>IRTs are encouraged to begin submitting school orders in February</a:t>
            </a:r>
          </a:p>
          <a:p>
            <a:pPr lvl="1"/>
            <a:r>
              <a:rPr lang="en-US" dirty="0" smtClean="0"/>
              <a:t>An inventory list will be given soon to department chairs to use for checking each kit for their grade level to determine what items need reordering</a:t>
            </a:r>
          </a:p>
          <a:p>
            <a:r>
              <a:rPr lang="en-US" dirty="0" smtClean="0"/>
              <a:t>E-mail IRT when you are ready to call in your “</a:t>
            </a:r>
            <a:r>
              <a:rPr lang="en-US" dirty="0" smtClean="0"/>
              <a:t>living organisms </a:t>
            </a:r>
            <a:r>
              <a:rPr lang="en-US" dirty="0" smtClean="0"/>
              <a:t>orders” </a:t>
            </a:r>
            <a:r>
              <a:rPr lang="en-US" dirty="0" smtClean="0"/>
              <a:t>to </a:t>
            </a:r>
            <a:r>
              <a:rPr lang="en-US" dirty="0" smtClean="0"/>
              <a:t>Carolina Biological</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6705600" y="228600"/>
            <a:ext cx="2209800" cy="1096716"/>
          </a:xfrm>
          <a:prstGeom prst="rect">
            <a:avLst/>
          </a:prstGeom>
          <a:noFill/>
          <a:ln w="9525">
            <a:noFill/>
            <a:miter lim="800000"/>
            <a:headEnd/>
            <a:tailEnd/>
          </a:ln>
        </p:spPr>
      </p:pic>
      <p:pic>
        <p:nvPicPr>
          <p:cNvPr id="6148" name="Picture 4"/>
          <p:cNvPicPr>
            <a:picLocks noChangeAspect="1" noChangeArrowheads="1"/>
          </p:cNvPicPr>
          <p:nvPr/>
        </p:nvPicPr>
        <p:blipFill>
          <a:blip r:embed="rId3" cstate="print"/>
          <a:srcRect/>
          <a:stretch>
            <a:fillRect/>
          </a:stretch>
        </p:blipFill>
        <p:spPr bwMode="auto">
          <a:xfrm>
            <a:off x="0" y="5972175"/>
            <a:ext cx="3048000" cy="885825"/>
          </a:xfrm>
          <a:prstGeom prst="rect">
            <a:avLst/>
          </a:prstGeom>
          <a:noFill/>
          <a:ln w="9525">
            <a:noFill/>
            <a:miter lim="800000"/>
            <a:headEnd/>
            <a:tailEnd/>
          </a:ln>
        </p:spPr>
      </p:pic>
      <p:pic>
        <p:nvPicPr>
          <p:cNvPr id="7" name="Picture 4"/>
          <p:cNvPicPr>
            <a:picLocks noChangeAspect="1" noChangeArrowheads="1"/>
          </p:cNvPicPr>
          <p:nvPr/>
        </p:nvPicPr>
        <p:blipFill>
          <a:blip r:embed="rId3" cstate="print"/>
          <a:srcRect/>
          <a:stretch>
            <a:fillRect/>
          </a:stretch>
        </p:blipFill>
        <p:spPr bwMode="auto">
          <a:xfrm>
            <a:off x="3048000" y="5972175"/>
            <a:ext cx="3048000" cy="885825"/>
          </a:xfrm>
          <a:prstGeom prst="rect">
            <a:avLst/>
          </a:prstGeom>
          <a:noFill/>
          <a:ln w="9525">
            <a:noFill/>
            <a:miter lim="800000"/>
            <a:headEnd/>
            <a:tailEnd/>
          </a:ln>
        </p:spPr>
      </p:pic>
      <p:pic>
        <p:nvPicPr>
          <p:cNvPr id="8" name="Picture 4"/>
          <p:cNvPicPr>
            <a:picLocks noChangeAspect="1" noChangeArrowheads="1"/>
          </p:cNvPicPr>
          <p:nvPr/>
        </p:nvPicPr>
        <p:blipFill>
          <a:blip r:embed="rId3" cstate="print"/>
          <a:srcRect/>
          <a:stretch>
            <a:fillRect/>
          </a:stretch>
        </p:blipFill>
        <p:spPr bwMode="auto">
          <a:xfrm>
            <a:off x="6096000" y="5972175"/>
            <a:ext cx="3048000" cy="885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SCIENCE UPDATES</a:t>
            </a:r>
            <a:endParaRPr lang="en-US" dirty="0"/>
          </a:p>
        </p:txBody>
      </p:sp>
      <p:sp>
        <p:nvSpPr>
          <p:cNvPr id="3" name="Content Placeholder 2"/>
          <p:cNvSpPr>
            <a:spLocks noGrp="1"/>
          </p:cNvSpPr>
          <p:nvPr>
            <p:ph idx="1"/>
          </p:nvPr>
        </p:nvSpPr>
        <p:spPr>
          <a:xfrm>
            <a:off x="457200" y="1798637"/>
            <a:ext cx="8229600" cy="4525963"/>
          </a:xfrm>
          <a:ln>
            <a:solidFill>
              <a:schemeClr val="accent1"/>
            </a:solidFill>
          </a:ln>
        </p:spPr>
        <p:txBody>
          <a:bodyPr>
            <a:normAutofit fontScale="70000" lnSpcReduction="20000"/>
          </a:bodyPr>
          <a:lstStyle/>
          <a:p>
            <a:pPr>
              <a:buNone/>
            </a:pPr>
            <a:r>
              <a:rPr lang="en-US" b="1" dirty="0" smtClean="0"/>
              <a:t>SCIENCE BLUE DIAMOND ERRORS</a:t>
            </a:r>
          </a:p>
          <a:p>
            <a:pPr lvl="0"/>
            <a:r>
              <a:rPr lang="en-US" dirty="0" smtClean="0"/>
              <a:t>Weather and Climate 5</a:t>
            </a:r>
            <a:r>
              <a:rPr lang="en-US" baseline="30000" dirty="0" smtClean="0"/>
              <a:t>th</a:t>
            </a:r>
            <a:r>
              <a:rPr lang="en-US" dirty="0" smtClean="0"/>
              <a:t> grade Blue Diamond error (if you use the booklets; it’s been updated in Blue Diamond):</a:t>
            </a:r>
            <a:endParaRPr lang="en-US" sz="4000" dirty="0" smtClean="0"/>
          </a:p>
          <a:p>
            <a:pPr lvl="1"/>
            <a:r>
              <a:rPr lang="en-US" dirty="0" smtClean="0"/>
              <a:t>Question #23, the answer choices are out of order (A. active volcanoes  C. palm trees  B. tropical latitude  D. warm beaches).  It should be A. active volcanoes  B. tropical latitude  C. palm trees  D. warm beaches</a:t>
            </a:r>
            <a:endParaRPr lang="en-US" sz="3600" dirty="0" smtClean="0"/>
          </a:p>
          <a:p>
            <a:pPr lvl="1"/>
            <a:r>
              <a:rPr lang="en-US" dirty="0" smtClean="0"/>
              <a:t>Questions #15, the answer letter choices are out of order (A, C, B, D).  It should be A, B, C, D, keeping the answers the same, just change the letters</a:t>
            </a:r>
          </a:p>
          <a:p>
            <a:pPr lvl="1">
              <a:buNone/>
            </a:pPr>
            <a:endParaRPr lang="en-US" sz="3600" dirty="0" smtClean="0"/>
          </a:p>
          <a:p>
            <a:pPr lvl="0"/>
            <a:r>
              <a:rPr lang="en-US" dirty="0" smtClean="0"/>
              <a:t>Objects in the Sky 3</a:t>
            </a:r>
            <a:r>
              <a:rPr lang="en-US" baseline="30000" dirty="0" smtClean="0"/>
              <a:t>rd</a:t>
            </a:r>
            <a:r>
              <a:rPr lang="en-US" dirty="0" smtClean="0"/>
              <a:t> grade Blue Diamond error (if you use the booklets; it’s been updated in Blue Diamond):</a:t>
            </a:r>
            <a:endParaRPr lang="en-US" sz="4000" dirty="0" smtClean="0"/>
          </a:p>
          <a:p>
            <a:pPr lvl="1"/>
            <a:r>
              <a:rPr lang="en-US" dirty="0" smtClean="0"/>
              <a:t>Question #16 reads “Which of these travel around the earth in one DAY.”  It should read “Which of these travel around the earth in one MONTH.”</a:t>
            </a:r>
            <a:endParaRPr lang="en-US" sz="3600" dirty="0"/>
          </a:p>
        </p:txBody>
      </p:sp>
      <p:pic>
        <p:nvPicPr>
          <p:cNvPr id="7170" name="Picture 2"/>
          <p:cNvPicPr>
            <a:picLocks noChangeAspect="1" noChangeArrowheads="1"/>
          </p:cNvPicPr>
          <p:nvPr/>
        </p:nvPicPr>
        <p:blipFill>
          <a:blip r:embed="rId2" cstate="print"/>
          <a:srcRect/>
          <a:stretch>
            <a:fillRect/>
          </a:stretch>
        </p:blipFill>
        <p:spPr bwMode="auto">
          <a:xfrm>
            <a:off x="685800" y="228600"/>
            <a:ext cx="1143000" cy="114300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a:stretch>
            <a:fillRect/>
          </a:stretch>
        </p:blipFill>
        <p:spPr bwMode="auto">
          <a:xfrm>
            <a:off x="7239000" y="304800"/>
            <a:ext cx="11430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2754</TotalTime>
  <Words>448</Words>
  <Application>Microsoft Office PowerPoint</Application>
  <PresentationFormat>On-screen Show (4:3)</PresentationFormat>
  <Paragraphs>52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IRT UPDATE</vt:lpstr>
      <vt:lpstr>TESTING UPDATES</vt:lpstr>
      <vt:lpstr>MATH UPDATES</vt:lpstr>
      <vt:lpstr>MATH UPDATES</vt:lpstr>
      <vt:lpstr>LITERACY UPDATE</vt:lpstr>
      <vt:lpstr>SCIENCE UPDATES</vt:lpstr>
      <vt:lpstr>SCIENCE UPDATES</vt:lpstr>
    </vt:vector>
  </TitlesOfParts>
  <Company>Wake County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Shandua Brown</dc:creator>
  <cp:lastModifiedBy>Shandua Brown</cp:lastModifiedBy>
  <cp:revision>27</cp:revision>
  <dcterms:created xsi:type="dcterms:W3CDTF">2010-12-27T19:28:21Z</dcterms:created>
  <dcterms:modified xsi:type="dcterms:W3CDTF">2011-01-05T01:20:25Z</dcterms:modified>
</cp:coreProperties>
</file>